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87" r:id="rId13"/>
    <p:sldId id="286" r:id="rId14"/>
    <p:sldId id="266" r:id="rId15"/>
    <p:sldId id="267" r:id="rId16"/>
    <p:sldId id="268" r:id="rId17"/>
    <p:sldId id="269" r:id="rId18"/>
    <p:sldId id="270" r:id="rId19"/>
    <p:sldId id="272" r:id="rId20"/>
    <p:sldId id="284" r:id="rId21"/>
    <p:sldId id="288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Muli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j4ZKCR94JtDMqc5cXlacsvJEg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/>
    <p:restoredTop sz="94787"/>
  </p:normalViewPr>
  <p:slideViewPr>
    <p:cSldViewPr snapToGrid="0">
      <p:cViewPr varScale="1">
        <p:scale>
          <a:sx n="80" d="100"/>
          <a:sy n="80" d="100"/>
        </p:scale>
        <p:origin x="5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8" name="Google Shape;2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8.222.59.19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13565"/>
          <a:stretch/>
        </p:blipFill>
        <p:spPr>
          <a:xfrm>
            <a:off x="12658514" y="8359056"/>
            <a:ext cx="5951473" cy="179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9525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1353800" y="4075331"/>
            <a:ext cx="693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Introducción a las bases de datos relacionales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400299" y="3302812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Taller de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590886" y="7158727"/>
            <a:ext cx="690541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Martes</a:t>
            </a: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03 de marzo de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18:00 – 20:00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82977C-C015-8F4E-B986-12CFE5982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60"/>
          <a:stretch/>
        </p:blipFill>
        <p:spPr>
          <a:xfrm>
            <a:off x="7286779" y="1605123"/>
            <a:ext cx="9992571" cy="7950200"/>
          </a:xfrm>
          <a:prstGeom prst="rect">
            <a:avLst/>
          </a:prstGeom>
        </p:spPr>
      </p:pic>
      <p:sp>
        <p:nvSpPr>
          <p:cNvPr id="189" name="Google Shape;189;p37"/>
          <p:cNvSpPr txBox="1"/>
          <p:nvPr/>
        </p:nvSpPr>
        <p:spPr>
          <a:xfrm>
            <a:off x="8813663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Crear tabla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7"/>
          <p:cNvSpPr/>
          <p:nvPr/>
        </p:nvSpPr>
        <p:spPr>
          <a:xfrm>
            <a:off x="772788" y="3635895"/>
            <a:ext cx="533513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1252110" y="3660963"/>
            <a:ext cx="485581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data_type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(length)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dirty="0">
              <a:solidFill>
                <a:srgbClr val="92D05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data_type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(length)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dirty="0">
              <a:solidFill>
                <a:srgbClr val="92D05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B00DD5F-040B-1E46-8F4A-DDA014B599C2}"/>
              </a:ext>
            </a:extLst>
          </p:cNvPr>
          <p:cNvSpPr/>
          <p:nvPr/>
        </p:nvSpPr>
        <p:spPr>
          <a:xfrm>
            <a:off x="1057121" y="3762705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15F89-02E7-BE44-B95F-548F4EB1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779" y="1617823"/>
            <a:ext cx="9944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1;p40">
            <a:extLst>
              <a:ext uri="{FF2B5EF4-FFF2-40B4-BE49-F238E27FC236}">
                <a16:creationId xmlns:a16="http://schemas.microsoft.com/office/drawing/2014/main" id="{7827B149-63A3-C747-9EA8-EF9DC703ABDD}"/>
              </a:ext>
            </a:extLst>
          </p:cNvPr>
          <p:cNvSpPr/>
          <p:nvPr/>
        </p:nvSpPr>
        <p:spPr>
          <a:xfrm>
            <a:off x="13792200" y="-147371"/>
            <a:ext cx="4523459" cy="29286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20;p40">
            <a:extLst>
              <a:ext uri="{FF2B5EF4-FFF2-40B4-BE49-F238E27FC236}">
                <a16:creationId xmlns:a16="http://schemas.microsoft.com/office/drawing/2014/main" id="{B5FB19ED-CF2B-3A46-BFB1-BFA571D153E9}"/>
              </a:ext>
            </a:extLst>
          </p:cNvPr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2;p40">
            <a:extLst>
              <a:ext uri="{FF2B5EF4-FFF2-40B4-BE49-F238E27FC236}">
                <a16:creationId xmlns:a16="http://schemas.microsoft.com/office/drawing/2014/main" id="{131162B2-8996-B146-978B-640C9ED28BDA}"/>
              </a:ext>
            </a:extLst>
          </p:cNvPr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23;p40">
            <a:extLst>
              <a:ext uri="{FF2B5EF4-FFF2-40B4-BE49-F238E27FC236}">
                <a16:creationId xmlns:a16="http://schemas.microsoft.com/office/drawing/2014/main" id="{D90D92B0-33A3-D84F-906E-776CE8E012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B1505-3CCB-4B42-9479-2891174D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10" y="1498600"/>
            <a:ext cx="11924481" cy="74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4053D-7F74-8A4D-A7B0-A5F3FC42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4" y="2654935"/>
            <a:ext cx="16884871" cy="4977130"/>
          </a:xfrm>
          <a:prstGeom prst="rect">
            <a:avLst/>
          </a:prstGeom>
        </p:spPr>
      </p:pic>
      <p:sp>
        <p:nvSpPr>
          <p:cNvPr id="5" name="Google Shape;221;p40">
            <a:extLst>
              <a:ext uri="{FF2B5EF4-FFF2-40B4-BE49-F238E27FC236}">
                <a16:creationId xmlns:a16="http://schemas.microsoft.com/office/drawing/2014/main" id="{3B5CF6C6-85D3-D243-9068-34ED70DEE9D6}"/>
              </a:ext>
            </a:extLst>
          </p:cNvPr>
          <p:cNvSpPr/>
          <p:nvPr/>
        </p:nvSpPr>
        <p:spPr>
          <a:xfrm>
            <a:off x="13792200" y="-147371"/>
            <a:ext cx="4523459" cy="29286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20;p40">
            <a:extLst>
              <a:ext uri="{FF2B5EF4-FFF2-40B4-BE49-F238E27FC236}">
                <a16:creationId xmlns:a16="http://schemas.microsoft.com/office/drawing/2014/main" id="{71710FEA-7B7C-9B49-8AE2-F3858D505392}"/>
              </a:ext>
            </a:extLst>
          </p:cNvPr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22;p40">
            <a:extLst>
              <a:ext uri="{FF2B5EF4-FFF2-40B4-BE49-F238E27FC236}">
                <a16:creationId xmlns:a16="http://schemas.microsoft.com/office/drawing/2014/main" id="{F21B8DCC-3826-7E4E-938B-157010F9D043}"/>
              </a:ext>
            </a:extLst>
          </p:cNvPr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223;p40">
            <a:extLst>
              <a:ext uri="{FF2B5EF4-FFF2-40B4-BE49-F238E27FC236}">
                <a16:creationId xmlns:a16="http://schemas.microsoft.com/office/drawing/2014/main" id="{E7675281-3D04-A04A-8AE4-EA977B40BA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98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40">
            <a:extLst>
              <a:ext uri="{FF2B5EF4-FFF2-40B4-BE49-F238E27FC236}">
                <a16:creationId xmlns:a16="http://schemas.microsoft.com/office/drawing/2014/main" id="{0296F8C7-3772-CD4C-BFAB-E46D522A2AA0}"/>
              </a:ext>
            </a:extLst>
          </p:cNvPr>
          <p:cNvSpPr/>
          <p:nvPr/>
        </p:nvSpPr>
        <p:spPr>
          <a:xfrm>
            <a:off x="13792200" y="-147371"/>
            <a:ext cx="4523459" cy="29286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20;p40">
            <a:extLst>
              <a:ext uri="{FF2B5EF4-FFF2-40B4-BE49-F238E27FC236}">
                <a16:creationId xmlns:a16="http://schemas.microsoft.com/office/drawing/2014/main" id="{BE39D920-8C62-F240-94E2-619E2E11EF76}"/>
              </a:ext>
            </a:extLst>
          </p:cNvPr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22;p40">
            <a:extLst>
              <a:ext uri="{FF2B5EF4-FFF2-40B4-BE49-F238E27FC236}">
                <a16:creationId xmlns:a16="http://schemas.microsoft.com/office/drawing/2014/main" id="{5C6DB14A-08F7-CD4A-9C0E-6E18801DEF3F}"/>
              </a:ext>
            </a:extLst>
          </p:cNvPr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223;p40">
            <a:extLst>
              <a:ext uri="{FF2B5EF4-FFF2-40B4-BE49-F238E27FC236}">
                <a16:creationId xmlns:a16="http://schemas.microsoft.com/office/drawing/2014/main" id="{13A51B45-822F-2248-B0E3-2E994783A4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6A67DC-0F4B-7948-8C7A-B7E2BE04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07" y="833576"/>
            <a:ext cx="13446419" cy="86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/>
          <p:nvPr/>
        </p:nvSpPr>
        <p:spPr>
          <a:xfrm>
            <a:off x="12276530" y="3361647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1866534" y="0"/>
            <a:ext cx="919411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tabla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12755852" y="3488945"/>
            <a:ext cx="409805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2BBB8E0-8B76-2344-87FB-0E3D941D82D3}"/>
              </a:ext>
            </a:extLst>
          </p:cNvPr>
          <p:cNvSpPr/>
          <p:nvPr/>
        </p:nvSpPr>
        <p:spPr>
          <a:xfrm>
            <a:off x="12560862" y="3587121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9B0B23-3A42-C946-9EC2-EF1AB6E72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25"/>
          <a:stretch/>
        </p:blipFill>
        <p:spPr>
          <a:xfrm>
            <a:off x="616817" y="2484172"/>
            <a:ext cx="9944100" cy="7950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E6F31F-5988-5A4B-BE2B-9CBCB2C4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8" y="2496872"/>
            <a:ext cx="9944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0A70C-E048-2C4A-B662-5DF2BF90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31" y="1903573"/>
            <a:ext cx="9944100" cy="7937500"/>
          </a:xfrm>
          <a:prstGeom prst="rect">
            <a:avLst/>
          </a:prstGeom>
        </p:spPr>
      </p:pic>
      <p:sp>
        <p:nvSpPr>
          <p:cNvPr id="211" name="Google Shape;211;p39"/>
          <p:cNvSpPr txBox="1"/>
          <p:nvPr/>
        </p:nvSpPr>
        <p:spPr>
          <a:xfrm>
            <a:off x="8813664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Insertar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772788" y="3635895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1252110" y="3763194"/>
            <a:ext cx="425949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value_1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value_2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 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C0BBD69-F741-9343-91D8-B00ECA6B4B53}"/>
              </a:ext>
            </a:extLst>
          </p:cNvPr>
          <p:cNvSpPr/>
          <p:nvPr/>
        </p:nvSpPr>
        <p:spPr>
          <a:xfrm>
            <a:off x="1057121" y="386744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0C008C-8D0E-1440-B53B-84AC98627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99" y="3072514"/>
            <a:ext cx="9900348" cy="6262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120CA2-940A-F744-BD32-532608CE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" y="2933700"/>
            <a:ext cx="9900348" cy="6262872"/>
          </a:xfrm>
          <a:prstGeom prst="rect">
            <a:avLst/>
          </a:prstGeom>
        </p:spPr>
      </p:pic>
      <p:sp>
        <p:nvSpPr>
          <p:cNvPr id="220" name="Google Shape;220;p40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/>
          <p:nvPr/>
        </p:nvSpPr>
        <p:spPr>
          <a:xfrm>
            <a:off x="11990440" y="3361647"/>
            <a:ext cx="567812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1704940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Actualizar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/>
          <p:nvPr/>
        </p:nvSpPr>
        <p:spPr>
          <a:xfrm>
            <a:off x="12322277" y="3462656"/>
            <a:ext cx="545213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B52F47A-1F76-3C4D-A400-D8DC80A71AFF}"/>
              </a:ext>
            </a:extLst>
          </p:cNvPr>
          <p:cNvSpPr/>
          <p:nvPr/>
        </p:nvSpPr>
        <p:spPr>
          <a:xfrm>
            <a:off x="12127287" y="356709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2269A-1DC4-064B-B020-08FCC7783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08" y="2725915"/>
            <a:ext cx="8734118" cy="6678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/>
          <p:nvPr/>
        </p:nvSpPr>
        <p:spPr>
          <a:xfrm>
            <a:off x="11990440" y="3361647"/>
            <a:ext cx="5678128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1704940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</a:t>
            </a: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12322276" y="3462656"/>
            <a:ext cx="43283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DELETE FROM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dirty="0">
              <a:solidFill>
                <a:srgbClr val="569CD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en-U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E1CBE0A-3FD6-3E40-91D7-B667AD48311D}"/>
              </a:ext>
            </a:extLst>
          </p:cNvPr>
          <p:cNvSpPr/>
          <p:nvPr/>
        </p:nvSpPr>
        <p:spPr>
          <a:xfrm>
            <a:off x="12127287" y="3567098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ED481-4E80-644C-8B3A-EEF91ADF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004831"/>
            <a:ext cx="9697883" cy="7740967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6E0604-D6BF-054F-BB7A-53457748F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9" y="2004831"/>
            <a:ext cx="9944100" cy="7603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>
            <a:off x="9935662" y="0"/>
            <a:ext cx="8352338" cy="103833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0" y="0"/>
            <a:ext cx="2882897" cy="2335073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1873812" y="136418"/>
            <a:ext cx="777716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Seleccionar</a:t>
            </a:r>
            <a:endParaRPr sz="7000" b="1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11362130" y="3948881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11841452" y="4076180"/>
            <a:ext cx="356379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var_name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[…]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/>
            <a:r>
              <a:rPr lang="en-US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b="0" i="0" u="none" strike="noStrike" cap="non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E314BA4D-E589-E146-B825-7416D9B8482E}"/>
              </a:ext>
            </a:extLst>
          </p:cNvPr>
          <p:cNvSpPr/>
          <p:nvPr/>
        </p:nvSpPr>
        <p:spPr>
          <a:xfrm>
            <a:off x="11646463" y="4181147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2EF150-9069-8D46-9C8A-0E31C904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0051" y="3468064"/>
            <a:ext cx="12385713" cy="497458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DAA0A-551C-944B-AB67-D22D2571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60" y="3656107"/>
            <a:ext cx="9265577" cy="4786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/>
          <p:nvPr/>
        </p:nvSpPr>
        <p:spPr>
          <a:xfrm>
            <a:off x="14974270" y="0"/>
            <a:ext cx="3313729" cy="4403853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2"/>
          <p:cNvPicPr preferRelativeResize="0"/>
          <p:nvPr/>
        </p:nvPicPr>
        <p:blipFill rotWithShape="1">
          <a:blip r:embed="rId3">
            <a:alphaModFix/>
          </a:blip>
          <a:srcRect l="29668" r="29666"/>
          <a:stretch/>
        </p:blipFill>
        <p:spPr>
          <a:xfrm>
            <a:off x="11596509" y="1028700"/>
            <a:ext cx="5662791" cy="927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2"/>
          <p:cNvSpPr/>
          <p:nvPr/>
        </p:nvSpPr>
        <p:spPr>
          <a:xfrm>
            <a:off x="0" y="-147371"/>
            <a:ext cx="10534447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2"/>
          <p:cNvGrpSpPr/>
          <p:nvPr/>
        </p:nvGrpSpPr>
        <p:grpSpPr>
          <a:xfrm>
            <a:off x="1463657" y="2846348"/>
            <a:ext cx="7607132" cy="4458572"/>
            <a:chOff x="0" y="-180975"/>
            <a:chExt cx="10142843" cy="5944763"/>
          </a:xfrm>
        </p:grpSpPr>
        <p:sp>
          <p:nvSpPr>
            <p:cNvPr id="270" name="Google Shape;270;p12"/>
            <p:cNvSpPr txBox="1"/>
            <p:nvPr/>
          </p:nvSpPr>
          <p:spPr>
            <a:xfrm>
              <a:off x="0" y="-180975"/>
              <a:ext cx="10142843" cy="150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Connect With 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882207"/>
              <a:ext cx="2881581" cy="288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33430" y="2882207"/>
              <a:ext cx="2881581" cy="288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6859" y="2882207"/>
              <a:ext cx="2881581" cy="287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12"/>
          <p:cNvPicPr preferRelativeResize="0"/>
          <p:nvPr/>
        </p:nvPicPr>
        <p:blipFill rotWithShape="1">
          <a:blip r:embed="rId7">
            <a:alphaModFix/>
          </a:blip>
          <a:srcRect l="27216" t="12500" r="17034" b="12500"/>
          <a:stretch/>
        </p:blipFill>
        <p:spPr>
          <a:xfrm>
            <a:off x="11143703" y="1368085"/>
            <a:ext cx="5804486" cy="1041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12112025" y="0"/>
            <a:ext cx="6175975" cy="4403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0" y="-164081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028700" y="1028700"/>
            <a:ext cx="7607129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Índice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866534" y="2430780"/>
            <a:ext cx="9397832" cy="600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1 – ¿Qué son las bases de datos?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2 – ¿Por qué SQL?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3 – Comandos de creación y destrucción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4 – Comandos de inserción y alteración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5 – Comandos de peticionamiento</a:t>
            </a:r>
            <a:endParaRPr sz="3600" b="1" i="0" u="none" strike="noStrike" cap="none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6 – Uso de una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3600" b="1" i="0" u="none" strike="noStrike" cap="none">
              <a:solidFill>
                <a:srgbClr val="231F1D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780306"/>
            <a:ext cx="16230601" cy="150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/>
          <p:nvPr/>
        </p:nvSpPr>
        <p:spPr>
          <a:xfrm>
            <a:off x="0" y="-119032"/>
            <a:ext cx="10137700" cy="10525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14583270" y="8065283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10463994" y="7143750"/>
            <a:ext cx="6795306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Acelera tu carrera digital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996063" y="4589145"/>
            <a:ext cx="8145574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10909"/>
                </a:solidFill>
                <a:latin typeface="Muli"/>
                <a:ea typeface="Muli"/>
                <a:cs typeface="Muli"/>
                <a:sym typeface="Muli"/>
              </a:rPr>
              <a:t>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1028706" y="5318535"/>
            <a:ext cx="8145574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Paseo de Recoletos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996063" y="6837997"/>
            <a:ext cx="8145574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10909"/>
                </a:solidFill>
                <a:latin typeface="Muli"/>
                <a:ea typeface="Muli"/>
                <a:cs typeface="Muli"/>
                <a:sym typeface="Muli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1028700" y="7522358"/>
            <a:ext cx="814557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miguelangel@thebridge.tech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755" y="706145"/>
            <a:ext cx="6224662" cy="217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6B81-4DCA-8445-B1AB-FBBCC6C1B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71581-3AF7-B544-A948-C7A06F29E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17EA7-6485-4843-B84A-6A459D8B779C}"/>
              </a:ext>
            </a:extLst>
          </p:cNvPr>
          <p:cNvSpPr/>
          <p:nvPr/>
        </p:nvSpPr>
        <p:spPr>
          <a:xfrm>
            <a:off x="4903818" y="4242135"/>
            <a:ext cx="226543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0" dirty="0">
                <a:hlinkClick r:id="rId2"/>
              </a:rPr>
              <a:t>http://18.222.59.195/</a:t>
            </a:r>
            <a:endParaRPr lang="en-ES" sz="8000" dirty="0"/>
          </a:p>
        </p:txBody>
      </p:sp>
    </p:spTree>
    <p:extLst>
      <p:ext uri="{BB962C8B-B14F-4D97-AF65-F5344CB8AC3E}">
        <p14:creationId xmlns:p14="http://schemas.microsoft.com/office/powerpoint/2010/main" val="144209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15036695" y="1028700"/>
            <a:ext cx="3733069" cy="2221717"/>
          </a:xfrm>
          <a:prstGeom prst="rect">
            <a:avLst/>
          </a:prstGeom>
          <a:solidFill>
            <a:srgbClr val="F7F9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882" y="347623"/>
            <a:ext cx="2597007" cy="17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3692234" y="822519"/>
            <a:ext cx="11190877" cy="7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La pregunta no es "¿qué queremos saber de la gente?", sino "¿qué desea contarnos la gente de sí misma?"</a:t>
            </a:r>
            <a:endParaRPr sz="6600" b="0" i="1" u="none" strike="noStrike" cap="non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3738192" y="6324600"/>
            <a:ext cx="2597007" cy="17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2275405" y="7675280"/>
            <a:ext cx="333375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Muli"/>
                <a:ea typeface="Muli"/>
                <a:cs typeface="Muli"/>
                <a:sym typeface="Muli"/>
              </a:rPr>
              <a:t>Mark Zuckerberg</a:t>
            </a:r>
            <a:endParaRPr sz="3200" b="0" i="0" u="none" strike="noStrike" cap="none">
              <a:solidFill>
                <a:srgbClr val="7F7F7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0" y="0"/>
            <a:ext cx="6175975" cy="4403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4554931" y="0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10395121" y="610157"/>
            <a:ext cx="760712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¿Qué es una base de datos?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4931" y="9829349"/>
            <a:ext cx="4929965" cy="4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descr="A picture containing red, graffiti,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868" y="3615071"/>
            <a:ext cx="7720817" cy="531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0404" y="2175473"/>
            <a:ext cx="8022712" cy="802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4089315" y="4109105"/>
            <a:ext cx="11358880" cy="3832855"/>
          </a:xfrm>
          <a:prstGeom prst="rect">
            <a:avLst/>
          </a:prstGeom>
          <a:solidFill>
            <a:srgbClr val="F1090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4089315" y="4476209"/>
            <a:ext cx="1135888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Una base de datos es un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sistema</a:t>
            </a: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formado por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conjuntos de datos</a:t>
            </a:r>
            <a:r>
              <a:rPr lang="en-US" sz="4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almacenados estructuradamente, permitiendo su </a:t>
            </a:r>
            <a:r>
              <a:rPr lang="en-US" sz="4800" b="1" i="0" u="sng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fácil extracción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/>
        </p:nvSpPr>
        <p:spPr>
          <a:xfrm>
            <a:off x="8737273" y="4102085"/>
            <a:ext cx="81455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Una base de datos relacional es un tipo de base de datos que almacena datos relacionados entre sí, creando puntos de acceso entre los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0" y="6000542"/>
            <a:ext cx="3364661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906780" y="316922"/>
            <a:ext cx="667258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Y…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¿Qué es una base de datos relacional?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330293" y="0"/>
            <a:ext cx="10959533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8488201" y="316922"/>
            <a:ext cx="8145583" cy="9536199"/>
            <a:chOff x="0" y="-57150"/>
            <a:chExt cx="10860777" cy="10217339"/>
          </a:xfrm>
        </p:grpSpPr>
        <p:sp>
          <p:nvSpPr>
            <p:cNvPr id="129" name="Google Shape;129;p5"/>
            <p:cNvSpPr txBox="1"/>
            <p:nvPr/>
          </p:nvSpPr>
          <p:spPr>
            <a:xfrm>
              <a:off x="7" y="-57150"/>
              <a:ext cx="10860766" cy="947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VARIAS TABLAS DE DATOS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11" y="917517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Las bases relacionales aceptan varias tablas, permitiendo así una estructura más intuitiva.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4" y="3451246"/>
              <a:ext cx="10860766" cy="761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CAMPO CLAVE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7" y="4425912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Las tablas de datos pueden tener un campo clave que identifica de forma única al dato</a:t>
              </a:r>
              <a:endParaRPr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(Ejemplos: DNI, matricula…)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6959641"/>
              <a:ext cx="10860766" cy="761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F10909"/>
                  </a:solidFill>
                  <a:latin typeface="Muli"/>
                  <a:ea typeface="Muli"/>
                  <a:cs typeface="Muli"/>
                  <a:sym typeface="Muli"/>
                </a:rPr>
                <a:t>HOMOGENEIDAD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4" y="7934308"/>
              <a:ext cx="10860766" cy="2225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Todos los datos en la misma tabla contienen los mismos datos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F7F9F8"/>
                  </a:solidFill>
                  <a:latin typeface="Muli"/>
                  <a:ea typeface="Muli"/>
                  <a:cs typeface="Muli"/>
                  <a:sym typeface="Muli"/>
                </a:rPr>
                <a:t>(Ejemplos: Nombre, Apellidos…)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8335508" y="3922156"/>
            <a:ext cx="81455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Una base de datos relacional es un tipo de base de datos que almacena datos </a:t>
            </a:r>
            <a:r>
              <a:rPr lang="en-US" sz="3000" b="1" i="0" u="sng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relacionados entre sí</a:t>
            </a:r>
            <a:r>
              <a:rPr lang="en-US" sz="3000" b="1" i="0" u="none" strike="noStrike" cap="none">
                <a:solidFill>
                  <a:srgbClr val="F7F9F8"/>
                </a:solidFill>
                <a:latin typeface="Muli"/>
                <a:ea typeface="Muli"/>
                <a:cs typeface="Muli"/>
                <a:sym typeface="Muli"/>
              </a:rPr>
              <a:t>, creando puntos de acceso entre los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59" y="5662597"/>
            <a:ext cx="6847936" cy="462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l="21183" r="21183"/>
          <a:stretch/>
        </p:blipFill>
        <p:spPr>
          <a:xfrm>
            <a:off x="0" y="-62497"/>
            <a:ext cx="9006802" cy="1041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028700" y="-1068391"/>
            <a:ext cx="8465694" cy="10326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4931" y="9829349"/>
            <a:ext cx="4929965" cy="4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5467" y="-62497"/>
            <a:ext cx="4521200" cy="88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5466" y="1267176"/>
            <a:ext cx="4259217" cy="28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2167" y="1028700"/>
            <a:ext cx="2768600" cy="223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8873" y="4165200"/>
            <a:ext cx="4673294" cy="233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260" y="6765325"/>
            <a:ext cx="6676574" cy="18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0586720" y="177327"/>
            <a:ext cx="667258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¿Por qué SQL?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10667011" y="2716188"/>
            <a:ext cx="667258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es el lenguaje más sólido e instaurado en bases de datos relacionales, permitiendo consultas rápidas, eficaces y concretas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6" descr="Resultado de imagen de graphql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55883" y="4094954"/>
            <a:ext cx="3204326" cy="112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-86849" y="-119032"/>
            <a:ext cx="2882897" cy="105250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14583270" y="8065283"/>
            <a:ext cx="3874765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8039766" y="2896870"/>
            <a:ext cx="760712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INSTRUCCIONES 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r="25972"/>
          <a:stretch/>
        </p:blipFill>
        <p:spPr>
          <a:xfrm>
            <a:off x="-1984758" y="1377445"/>
            <a:ext cx="7934478" cy="890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6691" y="6112176"/>
            <a:ext cx="4259217" cy="289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E27D1-1A83-E343-BACF-999E2F48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68" y="1940485"/>
            <a:ext cx="3086100" cy="7937500"/>
          </a:xfrm>
          <a:prstGeom prst="rect">
            <a:avLst/>
          </a:prstGeom>
        </p:spPr>
      </p:pic>
      <p:sp>
        <p:nvSpPr>
          <p:cNvPr id="166" name="Google Shape;166;p7"/>
          <p:cNvSpPr/>
          <p:nvPr/>
        </p:nvSpPr>
        <p:spPr>
          <a:xfrm>
            <a:off x="15121713" y="3635895"/>
            <a:ext cx="3166288" cy="3015211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8813664" y="0"/>
            <a:ext cx="919411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Crear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0" y="-119032"/>
            <a:ext cx="6737011" cy="106100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72788" y="3635895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252110" y="3763194"/>
            <a:ext cx="347119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24A9DEF4-8668-5A41-9DE2-D11C762B2B85}"/>
              </a:ext>
            </a:extLst>
          </p:cNvPr>
          <p:cNvSpPr/>
          <p:nvPr/>
        </p:nvSpPr>
        <p:spPr>
          <a:xfrm>
            <a:off x="1057121" y="3861370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7B4164-64F2-484D-A7B4-3235020F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348" y="1940485"/>
            <a:ext cx="30988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0" y="0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1408614" y="-147371"/>
            <a:ext cx="6907045" cy="105817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4582591" y="8065283"/>
            <a:ext cx="3733069" cy="2221717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9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2276530" y="3361647"/>
            <a:ext cx="5191433" cy="1194619"/>
          </a:xfrm>
          <a:prstGeom prst="round1Rect">
            <a:avLst>
              <a:gd name="adj" fmla="val 16667"/>
            </a:avLst>
          </a:prstGeom>
          <a:solidFill>
            <a:srgbClr val="FFEBEB"/>
          </a:solidFill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704940" y="0"/>
            <a:ext cx="919411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31F1D"/>
                </a:solidFill>
                <a:latin typeface="Muli"/>
                <a:ea typeface="Muli"/>
                <a:cs typeface="Muli"/>
                <a:sym typeface="Muli"/>
              </a:rPr>
              <a:t>Eliminar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2755852" y="3488945"/>
            <a:ext cx="33415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4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&lt;</a:t>
            </a:r>
            <a:r>
              <a:rPr lang="en-US" sz="1400" b="0" i="0" u="none" strike="noStrike" cap="none" dirty="0" err="1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database_name</a:t>
            </a:r>
            <a:r>
              <a:rPr lang="en-US" sz="14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39D71A06-A15C-B84B-B74F-736EBA3397A0}"/>
              </a:ext>
            </a:extLst>
          </p:cNvPr>
          <p:cNvSpPr/>
          <p:nvPr/>
        </p:nvSpPr>
        <p:spPr>
          <a:xfrm>
            <a:off x="12492439" y="3587121"/>
            <a:ext cx="194989" cy="1114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6154F-683F-5348-998F-7280D329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287" y="2221717"/>
            <a:ext cx="3098800" cy="7937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E2C5D-8E0F-774C-92FF-30C2514B2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637" y="2221717"/>
            <a:ext cx="3086100" cy="79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510</Words>
  <Application>Microsoft Macintosh PowerPoint</Application>
  <PresentationFormat>Custom</PresentationFormat>
  <Paragraphs>69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Muli</vt:lpstr>
      <vt:lpstr>Calibri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Angel Florido Cifuentes</dc:creator>
  <cp:lastModifiedBy>Miguel Angel Florido Cifuentes</cp:lastModifiedBy>
  <cp:revision>12</cp:revision>
  <dcterms:created xsi:type="dcterms:W3CDTF">2006-08-16T00:00:00Z</dcterms:created>
  <dcterms:modified xsi:type="dcterms:W3CDTF">2020-03-03T17:38:31Z</dcterms:modified>
</cp:coreProperties>
</file>